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7" r:id="rId2"/>
    <p:sldId id="258" r:id="rId3"/>
    <p:sldId id="278" r:id="rId4"/>
    <p:sldId id="259" r:id="rId5"/>
    <p:sldId id="260" r:id="rId6"/>
    <p:sldId id="262" r:id="rId7"/>
    <p:sldId id="270" r:id="rId8"/>
    <p:sldId id="264" r:id="rId9"/>
    <p:sldId id="265" r:id="rId10"/>
    <p:sldId id="266" r:id="rId11"/>
    <p:sldId id="275" r:id="rId12"/>
    <p:sldId id="267" r:id="rId13"/>
    <p:sldId id="271" r:id="rId14"/>
    <p:sldId id="277" r:id="rId15"/>
    <p:sldId id="272" r:id="rId16"/>
    <p:sldId id="274"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541"/>
  </p:normalViewPr>
  <p:slideViewPr>
    <p:cSldViewPr snapToGrid="0" snapToObjects="1">
      <p:cViewPr varScale="1">
        <p:scale>
          <a:sx n="121" d="100"/>
          <a:sy n="121" d="100"/>
        </p:scale>
        <p:origin x="7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_rels/slideLayout9.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C6C104-0101-7543-A265-35D4413BC32E}"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6CA27E8-F99A-FE4C-849B-38E1E77BFC31}" type="slidenum">
              <a:rPr lang="en-US" smtClean="0"/>
              <a:t>‹#›</a:t>
            </a:fld>
            <a:endParaRPr lang="en-US"/>
          </a:p>
        </p:txBody>
      </p:sp>
    </p:spTree>
    <p:extLst>
      <p:ext uri="{BB962C8B-B14F-4D97-AF65-F5344CB8AC3E}">
        <p14:creationId xmlns:p14="http://schemas.microsoft.com/office/powerpoint/2010/main" val="977892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C6C104-0101-7543-A265-35D4413BC32E}"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A27E8-F99A-FE4C-849B-38E1E77BFC31}" type="slidenum">
              <a:rPr lang="en-US" smtClean="0"/>
              <a:t>‹#›</a:t>
            </a:fld>
            <a:endParaRPr lang="en-US"/>
          </a:p>
        </p:txBody>
      </p:sp>
    </p:spTree>
    <p:extLst>
      <p:ext uri="{BB962C8B-B14F-4D97-AF65-F5344CB8AC3E}">
        <p14:creationId xmlns:p14="http://schemas.microsoft.com/office/powerpoint/2010/main" val="1162040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C6C104-0101-7543-A265-35D4413BC32E}"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A27E8-F99A-FE4C-849B-38E1E77BFC31}" type="slidenum">
              <a:rPr lang="en-US" smtClean="0"/>
              <a:t>‹#›</a:t>
            </a:fld>
            <a:endParaRPr lang="en-US"/>
          </a:p>
        </p:txBody>
      </p:sp>
    </p:spTree>
    <p:extLst>
      <p:ext uri="{BB962C8B-B14F-4D97-AF65-F5344CB8AC3E}">
        <p14:creationId xmlns:p14="http://schemas.microsoft.com/office/powerpoint/2010/main" val="32839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C6C104-0101-7543-A265-35D4413BC32E}"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A27E8-F99A-FE4C-849B-38E1E77BFC31}" type="slidenum">
              <a:rPr lang="en-US" smtClean="0"/>
              <a:t>‹#›</a:t>
            </a:fld>
            <a:endParaRPr lang="en-US"/>
          </a:p>
        </p:txBody>
      </p:sp>
    </p:spTree>
    <p:extLst>
      <p:ext uri="{BB962C8B-B14F-4D97-AF65-F5344CB8AC3E}">
        <p14:creationId xmlns:p14="http://schemas.microsoft.com/office/powerpoint/2010/main" val="275754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8C6C104-0101-7543-A265-35D4413BC32E}" type="datetimeFigureOut">
              <a:rPr lang="en-US" smtClean="0"/>
              <a:t>4/6/2020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6CA27E8-F99A-FE4C-849B-38E1E77BFC31}" type="slidenum">
              <a:rPr lang="en-US" smtClean="0"/>
              <a:t>‹#›</a:t>
            </a:fld>
            <a:endParaRPr lang="en-US"/>
          </a:p>
        </p:txBody>
      </p:sp>
    </p:spTree>
    <p:extLst>
      <p:ext uri="{BB962C8B-B14F-4D97-AF65-F5344CB8AC3E}">
        <p14:creationId xmlns:p14="http://schemas.microsoft.com/office/powerpoint/2010/main" val="373176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C6C104-0101-7543-A265-35D4413BC32E}"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A27E8-F99A-FE4C-849B-38E1E77BFC31}" type="slidenum">
              <a:rPr lang="en-US" smtClean="0"/>
              <a:t>‹#›</a:t>
            </a:fld>
            <a:endParaRPr lang="en-US"/>
          </a:p>
        </p:txBody>
      </p:sp>
    </p:spTree>
    <p:extLst>
      <p:ext uri="{BB962C8B-B14F-4D97-AF65-F5344CB8AC3E}">
        <p14:creationId xmlns:p14="http://schemas.microsoft.com/office/powerpoint/2010/main" val="129324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C6C104-0101-7543-A265-35D4413BC32E}" type="datetimeFigureOut">
              <a:rPr lang="en-US"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A27E8-F99A-FE4C-849B-38E1E77BFC31}"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2046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8C6C104-0101-7543-A265-35D4413BC32E}"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A27E8-F99A-FE4C-849B-38E1E77BFC31}"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73895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6C104-0101-7543-A265-35D4413BC32E}" type="datetimeFigureOut">
              <a:rPr lang="en-US"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A27E8-F99A-FE4C-849B-38E1E77BFC31}" type="slidenum">
              <a:rPr lang="en-US" smtClean="0"/>
              <a:t>‹#›</a:t>
            </a:fld>
            <a:endParaRPr lang="en-US"/>
          </a:p>
        </p:txBody>
      </p:sp>
    </p:spTree>
    <p:extLst>
      <p:ext uri="{BB962C8B-B14F-4D97-AF65-F5344CB8AC3E}">
        <p14:creationId xmlns:p14="http://schemas.microsoft.com/office/powerpoint/2010/main" val="114405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8C6C104-0101-7543-A265-35D4413BC32E}"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86CA27E8-F99A-FE4C-849B-38E1E77BFC31}" type="slidenum">
              <a:rPr lang="en-US" smtClean="0"/>
              <a:t>‹#›</a:t>
            </a:fld>
            <a:endParaRPr lang="en-US"/>
          </a:p>
        </p:txBody>
      </p:sp>
    </p:spTree>
    <p:extLst>
      <p:ext uri="{BB962C8B-B14F-4D97-AF65-F5344CB8AC3E}">
        <p14:creationId xmlns:p14="http://schemas.microsoft.com/office/powerpoint/2010/main" val="387238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8C6C104-0101-7543-A265-35D4413BC32E}" type="datetimeFigureOut">
              <a:rPr lang="en-US" smtClean="0"/>
              <a:t>4/6/2020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86CA27E8-F99A-FE4C-849B-38E1E77BFC31}" type="slidenum">
              <a:rPr lang="en-US" smtClean="0"/>
              <a:t>‹#›</a:t>
            </a:fld>
            <a:endParaRPr lang="en-US"/>
          </a:p>
        </p:txBody>
      </p:sp>
    </p:spTree>
    <p:extLst>
      <p:ext uri="{BB962C8B-B14F-4D97-AF65-F5344CB8AC3E}">
        <p14:creationId xmlns:p14="http://schemas.microsoft.com/office/powerpoint/2010/main" val="94870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3.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microsoft.com/office/2007/relationships/hdphoto" Target="../media/hdphoto1.wdp"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C8C6C104-0101-7543-A265-35D4413BC32E}" type="datetimeFigureOut">
              <a:rPr lang="en-US" smtClean="0"/>
              <a:t>4/6/2020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6CA27E8-F99A-FE4C-849B-38E1E77BFC31}" type="slidenum">
              <a:rPr lang="en-US" smtClean="0"/>
              <a:t>‹#›</a:t>
            </a:fld>
            <a:endParaRPr lang="en-US"/>
          </a:p>
        </p:txBody>
      </p:sp>
    </p:spTree>
    <p:extLst>
      <p:ext uri="{BB962C8B-B14F-4D97-AF65-F5344CB8AC3E}">
        <p14:creationId xmlns:p14="http://schemas.microsoft.com/office/powerpoint/2010/main" val="122921085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C948-EC73-7440-B195-FC6AA2A720F0}"/>
              </a:ext>
            </a:extLst>
          </p:cNvPr>
          <p:cNvSpPr>
            <a:spLocks noGrp="1"/>
          </p:cNvSpPr>
          <p:nvPr>
            <p:ph type="title"/>
          </p:nvPr>
        </p:nvSpPr>
        <p:spPr>
          <a:xfrm>
            <a:off x="1069847" y="484631"/>
            <a:ext cx="10228773" cy="1974789"/>
          </a:xfrm>
        </p:spPr>
        <p:txBody>
          <a:bodyPr>
            <a:normAutofit fontScale="90000"/>
          </a:bodyPr>
          <a:lstStyle/>
          <a:p>
            <a:r>
              <a:rPr lang="en-IN" dirty="0">
                <a:latin typeface="Times New Roman" panose="02020603050405020304" pitchFamily="18" charset="0"/>
                <a:cs typeface="Times New Roman" panose="02020603050405020304" pitchFamily="18" charset="0"/>
              </a:rPr>
              <a:t>Union of India v. Hardy Exploration and Production India (Inc) SC 2018</a:t>
            </a:r>
            <a:r>
              <a:rPr lang="en-IN" dirty="0">
                <a:effectLst/>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4FD6FC1-1026-8346-8244-508975CB2EDA}"/>
              </a:ext>
            </a:extLst>
          </p:cNvPr>
          <p:cNvSpPr>
            <a:spLocks noGrp="1"/>
          </p:cNvSpPr>
          <p:nvPr>
            <p:ph idx="1"/>
          </p:nvPr>
        </p:nvSpPr>
        <p:spPr>
          <a:xfrm>
            <a:off x="1155033" y="2459420"/>
            <a:ext cx="10058400" cy="4050792"/>
          </a:xfrm>
        </p:spPr>
        <p:txBody>
          <a:bodyPr>
            <a:normAutofit/>
          </a:bodyPr>
          <a:lstStyle/>
          <a:p>
            <a:endParaRPr lang="en-IN" sz="4000" dirty="0">
              <a:latin typeface="Times New Roman" panose="02020603050405020304" pitchFamily="18" charset="0"/>
              <a:cs typeface="Times New Roman" panose="02020603050405020304" pitchFamily="18" charset="0"/>
            </a:endParaRPr>
          </a:p>
          <a:p>
            <a:r>
              <a:rPr lang="en-IN" sz="3200" dirty="0">
                <a:latin typeface="Times New Roman" panose="02020603050405020304" pitchFamily="18" charset="0"/>
                <a:cs typeface="Times New Roman" panose="02020603050405020304" pitchFamily="18" charset="0"/>
              </a:rPr>
              <a:t>Seat, Venue &amp; Place of Arbitration</a:t>
            </a:r>
            <a:r>
              <a:rPr lang="en-IN" sz="3200" dirty="0">
                <a:effectLst/>
                <a:latin typeface="Times New Roman" panose="02020603050405020304" pitchFamily="18" charset="0"/>
                <a:cs typeface="Times New Roman" panose="02020603050405020304" pitchFamily="18" charset="0"/>
              </a:rPr>
              <a:t> </a:t>
            </a:r>
            <a:r>
              <a:rPr lang="en-IN"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Refer to the case material LB-602: Alternative Dispute Resolution (e-copy can be downloaded from the official website of LC-II), for your kind perusal.</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By </a:t>
            </a:r>
            <a:r>
              <a:rPr lang="en-US" sz="3200" dirty="0" err="1">
                <a:latin typeface="Times New Roman" panose="02020603050405020304" pitchFamily="18" charset="0"/>
                <a:cs typeface="Times New Roman" panose="02020603050405020304" pitchFamily="18" charset="0"/>
              </a:rPr>
              <a:t>Akshay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Verma</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098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D3A2F-212D-5444-BB0F-08F3A922652C}"/>
              </a:ext>
            </a:extLst>
          </p:cNvPr>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3. Non-application of Part I, 1996 Act</a:t>
            </a:r>
            <a:endParaRPr lang="en-US" sz="4800" dirty="0"/>
          </a:p>
        </p:txBody>
      </p:sp>
      <p:sp>
        <p:nvSpPr>
          <p:cNvPr id="3" name="Content Placeholder 2">
            <a:extLst>
              <a:ext uri="{FF2B5EF4-FFF2-40B4-BE49-F238E27FC236}">
                <a16:creationId xmlns:a16="http://schemas.microsoft.com/office/drawing/2014/main" id="{9534C956-DD51-204B-9A70-74CFDD7B3CAE}"/>
              </a:ext>
            </a:extLst>
          </p:cNvPr>
          <p:cNvSpPr>
            <a:spLocks noGrp="1"/>
          </p:cNvSpPr>
          <p:nvPr>
            <p:ph idx="1"/>
          </p:nvPr>
        </p:nvSpPr>
        <p:spPr>
          <a:xfrm>
            <a:off x="1069848" y="2121408"/>
            <a:ext cx="10058400" cy="4736592"/>
          </a:xfrm>
        </p:spPr>
        <p:txBody>
          <a:bodyPr>
            <a:noAutofit/>
          </a:bodyPr>
          <a:lstStyle/>
          <a:p>
            <a:pPr marL="514350" indent="-514350" algn="just">
              <a:buAutoNum type="arabicPeriod"/>
            </a:pPr>
            <a:r>
              <a:rPr lang="en-IN" sz="1800" b="1" dirty="0">
                <a:latin typeface="Times New Roman" panose="02020603050405020304" pitchFamily="18" charset="0"/>
                <a:cs typeface="Times New Roman" panose="02020603050405020304" pitchFamily="18" charset="0"/>
              </a:rPr>
              <a:t>Videocon Industries Limited  v. UOI (2011)</a:t>
            </a:r>
          </a:p>
          <a:p>
            <a:pPr algn="just"/>
            <a:r>
              <a:rPr lang="en-IN" sz="1800" dirty="0">
                <a:latin typeface="Times New Roman" panose="02020603050405020304" pitchFamily="18" charset="0"/>
                <a:cs typeface="Times New Roman" panose="02020603050405020304" pitchFamily="18" charset="0"/>
              </a:rPr>
              <a:t>The parties had agreed that the arbitration agreement shall be governed by laws of England. This necessarily implies that the parties had agreed to exclude the provisions of Part I of the Act. </a:t>
            </a:r>
          </a:p>
          <a:p>
            <a:pPr algn="just"/>
            <a:r>
              <a:rPr lang="en-IN" sz="1800" dirty="0">
                <a:latin typeface="Times New Roman" panose="02020603050405020304" pitchFamily="18" charset="0"/>
                <a:cs typeface="Times New Roman" panose="02020603050405020304" pitchFamily="18" charset="0"/>
              </a:rPr>
              <a:t>It was held that the Delhi High Court did not have the jurisdiction to entertain the petition filed by the respondents under Section 9 of the Act and the mere fact that the appellant had earlier filed similar petitions was not sufficient to clothe that High Court with the jurisdiction.</a:t>
            </a:r>
          </a:p>
          <a:p>
            <a:pPr marL="0" indent="0" algn="just">
              <a:buNone/>
            </a:pPr>
            <a:r>
              <a:rPr lang="en-IN" sz="1800" dirty="0">
                <a:latin typeface="Times New Roman" panose="02020603050405020304" pitchFamily="18" charset="0"/>
                <a:cs typeface="Times New Roman" panose="02020603050405020304" pitchFamily="18" charset="0"/>
              </a:rPr>
              <a:t>2. </a:t>
            </a:r>
            <a:r>
              <a:rPr lang="en-IN" sz="1800" b="1" dirty="0">
                <a:latin typeface="Times New Roman" panose="02020603050405020304" pitchFamily="18" charset="0"/>
                <a:cs typeface="Times New Roman" panose="02020603050405020304" pitchFamily="18" charset="0"/>
              </a:rPr>
              <a:t>Bharat Aluminium Company (BALCO) v. Kaiser Aluminium (2012)</a:t>
            </a:r>
          </a:p>
          <a:p>
            <a:pPr algn="just"/>
            <a:r>
              <a:rPr lang="en-IN" sz="1800" dirty="0">
                <a:latin typeface="Times New Roman" panose="02020603050405020304" pitchFamily="18" charset="0"/>
                <a:cs typeface="Times New Roman" panose="02020603050405020304" pitchFamily="18" charset="0"/>
              </a:rPr>
              <a:t>The provision contained in Section 2(2) of the Arbitration Act, 1996 is not in conflict with any of the provisions either in Part I or in Part II of the Arbitration Act, 1996. </a:t>
            </a:r>
          </a:p>
          <a:p>
            <a:pPr algn="just"/>
            <a:r>
              <a:rPr lang="en-IN" sz="1800" dirty="0">
                <a:latin typeface="Times New Roman" panose="02020603050405020304" pitchFamily="18" charset="0"/>
                <a:cs typeface="Times New Roman" panose="02020603050405020304" pitchFamily="18" charset="0"/>
              </a:rPr>
              <a:t>In a foreign seated international commercial arbitration, no application for interim relief would be maintainable under Section 9 or any other provision, as applicability of Part I of the 1996 Act is limited to all arbitrations which take place in India. </a:t>
            </a:r>
          </a:p>
          <a:p>
            <a:pPr algn="just"/>
            <a:r>
              <a:rPr lang="en-IN" sz="1800" dirty="0">
                <a:latin typeface="Times New Roman" panose="02020603050405020304" pitchFamily="18" charset="0"/>
                <a:cs typeface="Times New Roman" panose="02020603050405020304" pitchFamily="18" charset="0"/>
              </a:rPr>
              <a:t>Similarly, no suit for interim injunction </a:t>
            </a:r>
            <a:r>
              <a:rPr lang="en-IN" sz="1800" dirty="0" err="1">
                <a:latin typeface="Times New Roman" panose="02020603050405020304" pitchFamily="18" charset="0"/>
                <a:cs typeface="Times New Roman" panose="02020603050405020304" pitchFamily="18" charset="0"/>
              </a:rPr>
              <a:t>simplicitor</a:t>
            </a:r>
            <a:r>
              <a:rPr lang="en-IN" sz="1800" dirty="0">
                <a:latin typeface="Times New Roman" panose="02020603050405020304" pitchFamily="18" charset="0"/>
                <a:cs typeface="Times New Roman" panose="02020603050405020304" pitchFamily="18" charset="0"/>
              </a:rPr>
              <a:t> would be maintainable in India, on the basis of an international commercial arbitration with a seat outside India. Part I of the Arbitration Act, 1996 is applicable only to all the arbitrations which take place within the territory of India.</a:t>
            </a:r>
          </a:p>
          <a:p>
            <a:pPr algn="just"/>
            <a:endParaRPr lang="en-IN" sz="1800" dirty="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406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CD9B8-E7A9-5F4E-974A-647944FFC2CE}"/>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26397E17-CBC5-9043-A747-24DF1C527BC8}"/>
              </a:ext>
            </a:extLst>
          </p:cNvPr>
          <p:cNvSpPr>
            <a:spLocks noGrp="1"/>
          </p:cNvSpPr>
          <p:nvPr>
            <p:ph idx="1"/>
          </p:nvPr>
        </p:nvSpPr>
        <p:spPr>
          <a:xfrm>
            <a:off x="1069848" y="2121408"/>
            <a:ext cx="10058400" cy="4458068"/>
          </a:xfrm>
        </p:spPr>
        <p:txBody>
          <a:bodyPr>
            <a:normAutofit/>
          </a:bodyPr>
          <a:lstStyle/>
          <a:p>
            <a:pPr marL="0" indent="0" algn="just">
              <a:buNone/>
            </a:pPr>
            <a:r>
              <a:rPr lang="en-IN" dirty="0">
                <a:latin typeface="Times New Roman" panose="02020603050405020304" pitchFamily="18" charset="0"/>
                <a:cs typeface="Times New Roman" panose="02020603050405020304" pitchFamily="18" charset="0"/>
              </a:rPr>
              <a:t>3. </a:t>
            </a:r>
            <a:r>
              <a:rPr lang="en-IN" b="1" dirty="0">
                <a:latin typeface="Times New Roman" panose="02020603050405020304" pitchFamily="18" charset="0"/>
                <a:cs typeface="Times New Roman" panose="02020603050405020304" pitchFamily="18" charset="0"/>
              </a:rPr>
              <a:t>UOI v. Reliance Industries Limited (2015)</a:t>
            </a:r>
          </a:p>
          <a:p>
            <a:pPr algn="just"/>
            <a:r>
              <a:rPr lang="en-IN" dirty="0">
                <a:latin typeface="Times New Roman" panose="02020603050405020304" pitchFamily="18" charset="0"/>
                <a:cs typeface="Times New Roman" panose="02020603050405020304" pitchFamily="18" charset="0"/>
              </a:rPr>
              <a:t>The applicability of Part I of the Act can be excluded by necessary implication if it is found that on the facts of the case, either the juridical seat of the arbitration is outside India or the law governing the arbitration agreement is a law other than Indian law. </a:t>
            </a:r>
          </a:p>
          <a:p>
            <a:pPr marL="0" indent="0" algn="just">
              <a:buNone/>
            </a:pPr>
            <a:endParaRPr lang="en-IN" dirty="0">
              <a:latin typeface="Times New Roman" panose="02020603050405020304" pitchFamily="18" charset="0"/>
              <a:cs typeface="Times New Roman" panose="02020603050405020304" pitchFamily="18" charset="0"/>
            </a:endParaRPr>
          </a:p>
          <a:p>
            <a:pPr marL="0" indent="0" algn="just">
              <a:buNone/>
            </a:pPr>
            <a:r>
              <a:rPr lang="en-IN" dirty="0">
                <a:latin typeface="Times New Roman" panose="02020603050405020304" pitchFamily="18" charset="0"/>
                <a:cs typeface="Times New Roman" panose="02020603050405020304" pitchFamily="18" charset="0"/>
              </a:rPr>
              <a:t>4. </a:t>
            </a:r>
            <a:r>
              <a:rPr lang="en-IN" b="1" dirty="0">
                <a:latin typeface="Times New Roman" panose="02020603050405020304" pitchFamily="18" charset="0"/>
                <a:cs typeface="Times New Roman" panose="02020603050405020304" pitchFamily="18" charset="0"/>
              </a:rPr>
              <a:t>IMAX Corporation v. M/S E-City Entertainment (I) (2017) </a:t>
            </a:r>
          </a:p>
          <a:p>
            <a:pPr algn="just"/>
            <a:r>
              <a:rPr lang="en-IN" dirty="0">
                <a:latin typeface="Times New Roman" panose="02020603050405020304" pitchFamily="18" charset="0"/>
                <a:cs typeface="Times New Roman" panose="02020603050405020304" pitchFamily="18" charset="0"/>
              </a:rPr>
              <a:t>In the present case, the parties expressly agreed that the arbitration will be conducted according to the ICC Rules of Arbitration and left the place of arbitration to be chosen by ICC. ICC in fact, chose London as the seat of arbitration after consulting the parties. this is a clear case of the exclusion of Part I. </a:t>
            </a:r>
          </a:p>
          <a:p>
            <a:pPr algn="just"/>
            <a:r>
              <a:rPr lang="en-IN" dirty="0">
                <a:latin typeface="Times New Roman" panose="02020603050405020304" pitchFamily="18" charset="0"/>
                <a:cs typeface="Times New Roman" panose="02020603050405020304" pitchFamily="18" charset="0"/>
              </a:rPr>
              <a:t>Where the parties have not expressly chosen the law governing the contract as a whole or the arbitration agreement in particular, the law of the country where the arbitration is agreed to be held has primacy.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6538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973AE-1B1F-244D-8FD9-16B0670FF205}"/>
              </a:ext>
            </a:extLst>
          </p:cNvPr>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4. Seat theory</a:t>
            </a:r>
            <a:endParaRPr lang="en-US" sz="4800" dirty="0"/>
          </a:p>
        </p:txBody>
      </p:sp>
      <p:sp>
        <p:nvSpPr>
          <p:cNvPr id="3" name="Content Placeholder 2">
            <a:extLst>
              <a:ext uri="{FF2B5EF4-FFF2-40B4-BE49-F238E27FC236}">
                <a16:creationId xmlns:a16="http://schemas.microsoft.com/office/drawing/2014/main" id="{E5546AC9-F678-B144-9A45-FAC0C4FD64D2}"/>
              </a:ext>
            </a:extLst>
          </p:cNvPr>
          <p:cNvSpPr>
            <a:spLocks noGrp="1"/>
          </p:cNvSpPr>
          <p:nvPr>
            <p:ph idx="1"/>
          </p:nvPr>
        </p:nvSpPr>
        <p:spPr/>
        <p:txBody>
          <a:bodyPr>
            <a:noAutofit/>
          </a:bodyPr>
          <a:lstStyle/>
          <a:p>
            <a:pPr algn="just"/>
            <a:r>
              <a:rPr lang="en-IN" dirty="0">
                <a:latin typeface="Times New Roman" panose="02020603050405020304" pitchFamily="18" charset="0"/>
                <a:cs typeface="Times New Roman" panose="02020603050405020304" pitchFamily="18" charset="0"/>
              </a:rPr>
              <a:t>The law of the seat or place where the arbitration is held, is normally the law to govern that arbitration. </a:t>
            </a:r>
          </a:p>
          <a:p>
            <a:pPr algn="just"/>
            <a:r>
              <a:rPr lang="en-IN" dirty="0">
                <a:latin typeface="Times New Roman" panose="02020603050405020304" pitchFamily="18" charset="0"/>
                <a:cs typeface="Times New Roman" panose="02020603050405020304" pitchFamily="18" charset="0"/>
              </a:rPr>
              <a:t>Terms “seat” and “place” are often used interchangeably.</a:t>
            </a:r>
          </a:p>
          <a:p>
            <a:pPr algn="just"/>
            <a:r>
              <a:rPr lang="en-IN" dirty="0">
                <a:latin typeface="Times New Roman" panose="02020603050405020304" pitchFamily="18" charset="0"/>
                <a:cs typeface="Times New Roman" panose="02020603050405020304" pitchFamily="18" charset="0"/>
              </a:rPr>
              <a:t>But the term “Venue” can not be used interchangeably with “seat” or “place”</a:t>
            </a:r>
          </a:p>
          <a:p>
            <a:pPr algn="just"/>
            <a:r>
              <a:rPr lang="en-IN" dirty="0">
                <a:latin typeface="Times New Roman" panose="02020603050405020304" pitchFamily="18" charset="0"/>
                <a:cs typeface="Times New Roman" panose="02020603050405020304" pitchFamily="18" charset="0"/>
              </a:rPr>
              <a:t>The seat theory : An arbitration is governed by the law of the place in which it is held, which is the “seat” (or forum or locus </a:t>
            </a:r>
            <a:r>
              <a:rPr lang="en-IN" dirty="0" err="1">
                <a:latin typeface="Times New Roman" panose="02020603050405020304" pitchFamily="18" charset="0"/>
                <a:cs typeface="Times New Roman" panose="02020603050405020304" pitchFamily="18" charset="0"/>
              </a:rPr>
              <a:t>arbitri</a:t>
            </a:r>
            <a:r>
              <a:rPr lang="en-IN" dirty="0">
                <a:latin typeface="Times New Roman" panose="02020603050405020304" pitchFamily="18" charset="0"/>
                <a:cs typeface="Times New Roman" panose="02020603050405020304" pitchFamily="18" charset="0"/>
              </a:rPr>
              <a:t>) of the arbitration.</a:t>
            </a:r>
          </a:p>
          <a:p>
            <a:pPr algn="just"/>
            <a:r>
              <a:rPr lang="en-IN" dirty="0">
                <a:latin typeface="Times New Roman" panose="02020603050405020304" pitchFamily="18" charset="0"/>
                <a:cs typeface="Times New Roman" panose="02020603050405020304" pitchFamily="18" charset="0"/>
              </a:rPr>
              <a:t>Locus </a:t>
            </a:r>
            <a:r>
              <a:rPr lang="en-IN" dirty="0" err="1">
                <a:latin typeface="Times New Roman" panose="02020603050405020304" pitchFamily="18" charset="0"/>
                <a:cs typeface="Times New Roman" panose="02020603050405020304" pitchFamily="18" charset="0"/>
              </a:rPr>
              <a:t>arbitri</a:t>
            </a:r>
            <a:r>
              <a:rPr lang="en-IN" dirty="0">
                <a:latin typeface="Times New Roman" panose="02020603050405020304" pitchFamily="18" charset="0"/>
                <a:cs typeface="Times New Roman" panose="02020603050405020304" pitchFamily="18" charset="0"/>
              </a:rPr>
              <a:t>- law of the place where arbitration is to take place.</a:t>
            </a:r>
          </a:p>
          <a:p>
            <a:pPr algn="just"/>
            <a:r>
              <a:rPr lang="en-IN" dirty="0">
                <a:latin typeface="Times New Roman" panose="02020603050405020304" pitchFamily="18" charset="0"/>
                <a:cs typeface="Times New Roman" panose="02020603050405020304" pitchFamily="18" charset="0"/>
              </a:rPr>
              <a:t>When a “place” is agreed upon, it gets the status of seat which means the juridical seat. When only the term “place” is stated or mentioned and no other condition is postulated, it is equivalent to “seat” and that finalises the facet of jurisdiction. </a:t>
            </a:r>
          </a:p>
          <a:p>
            <a:pPr algn="just"/>
            <a:r>
              <a:rPr lang="en-IN" dirty="0">
                <a:latin typeface="Times New Roman" panose="02020603050405020304" pitchFamily="18" charset="0"/>
                <a:cs typeface="Times New Roman" panose="02020603050405020304" pitchFamily="18" charset="0"/>
              </a:rPr>
              <a:t>But if a condition precedent is attached to the term “place”, the said condition has to be satisfied so that the place can become equivalent to seat.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0769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B400D-BEDF-5848-8D10-84473CCFFB75}"/>
              </a:ext>
            </a:extLst>
          </p:cNvPr>
          <p:cNvSpPr>
            <a:spLocks noGrp="1"/>
          </p:cNvSpPr>
          <p:nvPr>
            <p:ph type="title"/>
          </p:nvPr>
        </p:nvSpPr>
        <p:spPr/>
        <p:txBody>
          <a:bodyPr>
            <a:normAutofit/>
          </a:bodyPr>
          <a:lstStyle/>
          <a:p>
            <a:r>
              <a:rPr lang="en-US" dirty="0"/>
              <a:t>5. UNCITRAL Model Law on Place of Arbitration</a:t>
            </a:r>
          </a:p>
        </p:txBody>
      </p:sp>
      <p:sp>
        <p:nvSpPr>
          <p:cNvPr id="3" name="Content Placeholder 2">
            <a:extLst>
              <a:ext uri="{FF2B5EF4-FFF2-40B4-BE49-F238E27FC236}">
                <a16:creationId xmlns:a16="http://schemas.microsoft.com/office/drawing/2014/main" id="{B479C1EB-059E-274C-940A-4227DBF6A711}"/>
              </a:ext>
            </a:extLst>
          </p:cNvPr>
          <p:cNvSpPr>
            <a:spLocks noGrp="1"/>
          </p:cNvSpPr>
          <p:nvPr>
            <p:ph idx="1"/>
          </p:nvPr>
        </p:nvSpPr>
        <p:spPr/>
        <p:txBody>
          <a:bodyPr>
            <a:noAutofit/>
          </a:bodyPr>
          <a:lstStyle/>
          <a:p>
            <a:r>
              <a:rPr lang="en-IN" dirty="0">
                <a:latin typeface="Times New Roman" panose="02020603050405020304" pitchFamily="18" charset="0"/>
                <a:cs typeface="Times New Roman" panose="02020603050405020304" pitchFamily="18" charset="0"/>
              </a:rPr>
              <a:t>Article 20. Place of arbitration</a:t>
            </a:r>
            <a:r>
              <a:rPr lang="en-IN" dirty="0">
                <a:effectLst/>
                <a:latin typeface="Times New Roman" panose="02020603050405020304" pitchFamily="18" charset="0"/>
                <a:cs typeface="Times New Roman" panose="02020603050405020304" pitchFamily="18" charset="0"/>
              </a:rPr>
              <a:t>: analogous to Section 20, Arbitration and Conciliation Act, 1996 </a:t>
            </a:r>
          </a:p>
          <a:p>
            <a:r>
              <a:rPr lang="en-IN" dirty="0">
                <a:latin typeface="Times New Roman" panose="02020603050405020304" pitchFamily="18" charset="0"/>
                <a:cs typeface="Times New Roman" panose="02020603050405020304" pitchFamily="18" charset="0"/>
              </a:rPr>
              <a:t>Article 31(3) of the UNCITRAL Model Law: analogous to Section 31(4), Arbitration and Conciliation Act, 1996 </a:t>
            </a:r>
          </a:p>
          <a:p>
            <a:r>
              <a:rPr lang="en-IN" dirty="0">
                <a:latin typeface="Times New Roman" panose="02020603050405020304" pitchFamily="18" charset="0"/>
                <a:cs typeface="Times New Roman" panose="02020603050405020304" pitchFamily="18" charset="0"/>
              </a:rPr>
              <a:t>On a perusal of Articles 20 and 31(3) of the UNCITRAL Model Laws, it is inferred that the parties are free to agree on the place of arbitration or it is interpretably deduced from the clause and the other concomitant factors.</a:t>
            </a:r>
          </a:p>
          <a:p>
            <a:r>
              <a:rPr lang="en-IN" dirty="0">
                <a:latin typeface="Times New Roman" panose="02020603050405020304" pitchFamily="18" charset="0"/>
                <a:cs typeface="Times New Roman" panose="02020603050405020304" pitchFamily="18" charset="0"/>
              </a:rPr>
              <a:t> The other mode, as Article 20 of the UNCITRAL Model Law provides, is that where the parties do not agree on the place of arbitration, the same shall be determined by the Arbitral Tribunal. Such a power of adjudication has been conferred on the Arbitral Tribunal. </a:t>
            </a:r>
          </a:p>
          <a:p>
            <a:r>
              <a:rPr lang="en-IN" dirty="0">
                <a:latin typeface="Times New Roman" panose="02020603050405020304" pitchFamily="18" charset="0"/>
                <a:cs typeface="Times New Roman" panose="02020603050405020304" pitchFamily="18" charset="0"/>
              </a:rPr>
              <a:t>Article 31(3) clearly stipulates that the Award shall state the date and the place of arbitration as determined in accordance with Article 20(1).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345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73CC6-5194-9841-8B2F-17266DE8465B}"/>
              </a:ext>
            </a:extLst>
          </p:cNvPr>
          <p:cNvSpPr>
            <a:spLocks noGrp="1"/>
          </p:cNvSpPr>
          <p:nvPr>
            <p:ph type="title"/>
          </p:nvPr>
        </p:nvSpPr>
        <p:spPr/>
        <p:txBody>
          <a:bodyPr/>
          <a:lstStyle/>
          <a:p>
            <a:r>
              <a:rPr lang="en-US" dirty="0"/>
              <a:t>6. “Determination” or “Order”</a:t>
            </a:r>
          </a:p>
        </p:txBody>
      </p:sp>
      <p:sp>
        <p:nvSpPr>
          <p:cNvPr id="3" name="Content Placeholder 2">
            <a:extLst>
              <a:ext uri="{FF2B5EF4-FFF2-40B4-BE49-F238E27FC236}">
                <a16:creationId xmlns:a16="http://schemas.microsoft.com/office/drawing/2014/main" id="{C6840E6D-B1ED-4944-B815-79D487C0DB35}"/>
              </a:ext>
            </a:extLst>
          </p:cNvPr>
          <p:cNvSpPr>
            <a:spLocks noGrp="1"/>
          </p:cNvSpPr>
          <p:nvPr>
            <p:ph idx="1"/>
          </p:nvPr>
        </p:nvSpPr>
        <p:spPr/>
        <p:txBody>
          <a:bodyPr>
            <a:noAutofit/>
          </a:bodyPr>
          <a:lstStyle/>
          <a:p>
            <a:pPr algn="just"/>
            <a:r>
              <a:rPr lang="en-IN" dirty="0">
                <a:latin typeface="Times New Roman" panose="02020603050405020304" pitchFamily="18" charset="0"/>
                <a:cs typeface="Times New Roman" panose="02020603050405020304" pitchFamily="18" charset="0"/>
              </a:rPr>
              <a:t>Determination or order.—The expression “determination” signifies an effective expression of opinion which ends a controversy or a dispute by some authority to whom it is submitted under a valid law for disposal. The expression “order” must have also a similar meaning, except that it need not operate to end the dispute. Determination or order must be judicial or quasi-judicial. “A determination is a final judgment for purposes of appeal when the trial court has completed its adjudication of the rights of the parties in the action.”</a:t>
            </a:r>
          </a:p>
          <a:p>
            <a:pPr algn="just"/>
            <a:r>
              <a:rPr lang="en-IN" dirty="0">
                <a:latin typeface="Times New Roman" panose="02020603050405020304" pitchFamily="18" charset="0"/>
                <a:cs typeface="Times New Roman" panose="02020603050405020304" pitchFamily="18" charset="0"/>
              </a:rPr>
              <a:t>The said test clearly means that the expression of determination signifies an expressive opinion. In the instant case, there has been no adjudication and expression of an opinion. </a:t>
            </a:r>
          </a:p>
          <a:p>
            <a:pPr algn="just"/>
            <a:r>
              <a:rPr lang="en-IN" dirty="0">
                <a:latin typeface="Times New Roman" panose="02020603050405020304" pitchFamily="18" charset="0"/>
                <a:cs typeface="Times New Roman" panose="02020603050405020304" pitchFamily="18" charset="0"/>
              </a:rPr>
              <a:t>Technically, the word “place” cannot be used as seat. To elaborate, a venue can become a seat if something else is added to it as a concomitant. But a place unlike seat, at least as is seen in the contract, can become a seat if one of the conditions precedent is satisfied. It does not ipso facto assume the status of seat. </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345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CD735-61DB-284F-9C8F-1F7055EC3246}"/>
              </a:ext>
            </a:extLst>
          </p:cNvPr>
          <p:cNvSpPr>
            <a:spLocks noGrp="1"/>
          </p:cNvSpPr>
          <p:nvPr>
            <p:ph type="title"/>
          </p:nvPr>
        </p:nvSpPr>
        <p:spPr/>
        <p:txBody>
          <a:bodyPr/>
          <a:lstStyle/>
          <a:p>
            <a:r>
              <a:rPr lang="en-US" dirty="0"/>
              <a:t>7. General Observations</a:t>
            </a:r>
          </a:p>
        </p:txBody>
      </p:sp>
      <p:sp>
        <p:nvSpPr>
          <p:cNvPr id="3" name="Content Placeholder 2">
            <a:extLst>
              <a:ext uri="{FF2B5EF4-FFF2-40B4-BE49-F238E27FC236}">
                <a16:creationId xmlns:a16="http://schemas.microsoft.com/office/drawing/2014/main" id="{7B9E03F1-9A65-E64A-8DBC-2690E93E7B33}"/>
              </a:ext>
            </a:extLst>
          </p:cNvPr>
          <p:cNvSpPr>
            <a:spLocks noGrp="1"/>
          </p:cNvSpPr>
          <p:nvPr>
            <p:ph idx="1"/>
          </p:nvPr>
        </p:nvSpPr>
        <p:spPr/>
        <p:txBody>
          <a:bodyPr>
            <a:noAutofit/>
          </a:bodyPr>
          <a:lstStyle/>
          <a:p>
            <a:pPr algn="just"/>
            <a:r>
              <a:rPr lang="en-IN" dirty="0">
                <a:latin typeface="Times New Roman" panose="02020603050405020304" pitchFamily="18" charset="0"/>
                <a:cs typeface="Times New Roman" panose="02020603050405020304" pitchFamily="18" charset="0"/>
              </a:rPr>
              <a:t>The absence of the word “only” which is found in Article 1(2) of the Model Law, from Section 2(2) of the Arbitration Act, 1996 does not change the content/import of Section 2(2) as limiting the application of Part I of the Arbitration Act, 1996 to arbitrations where the place/seat is in India. </a:t>
            </a:r>
          </a:p>
          <a:p>
            <a:pPr algn="just"/>
            <a:r>
              <a:rPr lang="en-IN" dirty="0">
                <a:latin typeface="Times New Roman" panose="02020603050405020304" pitchFamily="18" charset="0"/>
                <a:cs typeface="Times New Roman" panose="02020603050405020304" pitchFamily="18" charset="0"/>
              </a:rPr>
              <a:t>The place of arbitration has to be agreed upon between the parties and in case of failure of agreement, the Arbitral Tribunal is required to determine the same taking into consideration the convenience of the parties.</a:t>
            </a:r>
            <a:r>
              <a:rPr lang="en-IN" dirty="0">
                <a:effectLst/>
                <a:latin typeface="Times New Roman" panose="02020603050405020304" pitchFamily="18" charset="0"/>
                <a:cs typeface="Times New Roman" panose="02020603050405020304" pitchFamily="18" charset="0"/>
              </a:rPr>
              <a:t> </a:t>
            </a:r>
          </a:p>
          <a:p>
            <a:pPr algn="just"/>
            <a:r>
              <a:rPr lang="en-IN" dirty="0">
                <a:latin typeface="Times New Roman" panose="02020603050405020304" pitchFamily="18" charset="0"/>
                <a:cs typeface="Times New Roman" panose="02020603050405020304" pitchFamily="18" charset="0"/>
              </a:rPr>
              <a:t>The word “determination” requires a positive act to be done. In the case at hand, the only aspect that has been highlighted is that the arbitrator held the meeting at Kuala Lumpur and signed the award. That does not amount to determination. The clause is categorical. The sittings at various places are relatable to venue. It cannot be equated with the seat of arbitration or place of arbitration. </a:t>
            </a:r>
          </a:p>
          <a:p>
            <a:pPr algn="just"/>
            <a:r>
              <a:rPr lang="en-IN" dirty="0">
                <a:latin typeface="Times New Roman" panose="02020603050405020304" pitchFamily="18" charset="0"/>
                <a:cs typeface="Times New Roman" panose="02020603050405020304" pitchFamily="18" charset="0"/>
              </a:rPr>
              <a:t>The word “determination” has to be contextually determined. As is evident, there is no agreement in reference to the seat of Arbitration. As far as determination is concerned, there has been no determination.</a:t>
            </a:r>
            <a:r>
              <a:rPr lang="en-IN" dirty="0">
                <a:effectLst/>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719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D9141-0E01-EA44-B652-3BDEBA6FFD9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Decision:</a:t>
            </a:r>
            <a:endParaRPr lang="en-US" dirty="0"/>
          </a:p>
        </p:txBody>
      </p:sp>
      <p:sp>
        <p:nvSpPr>
          <p:cNvPr id="3" name="Content Placeholder 2">
            <a:extLst>
              <a:ext uri="{FF2B5EF4-FFF2-40B4-BE49-F238E27FC236}">
                <a16:creationId xmlns:a16="http://schemas.microsoft.com/office/drawing/2014/main" id="{3F191311-91E9-C648-9ACE-DA8B6F553E9F}"/>
              </a:ext>
            </a:extLst>
          </p:cNvPr>
          <p:cNvSpPr>
            <a:spLocks noGrp="1"/>
          </p:cNvSpPr>
          <p:nvPr>
            <p:ph idx="1"/>
          </p:nvPr>
        </p:nvSpPr>
        <p:spPr/>
        <p:txBody>
          <a:bodyPr>
            <a:normAutofit/>
          </a:bodyPr>
          <a:lstStyle/>
          <a:p>
            <a:pPr algn="just"/>
            <a:r>
              <a:rPr lang="en-IN" sz="3200" dirty="0">
                <a:latin typeface="Times New Roman" panose="02020603050405020304" pitchFamily="18" charset="0"/>
                <a:cs typeface="Times New Roman" panose="02020603050405020304" pitchFamily="18" charset="0"/>
              </a:rPr>
              <a:t>Kuala Lumpur is not the seat or place of arbitration.</a:t>
            </a:r>
          </a:p>
          <a:p>
            <a:pPr algn="just"/>
            <a:r>
              <a:rPr lang="en-IN" sz="3200" dirty="0">
                <a:latin typeface="Times New Roman" panose="02020603050405020304" pitchFamily="18" charset="0"/>
                <a:cs typeface="Times New Roman" panose="02020603050405020304" pitchFamily="18" charset="0"/>
              </a:rPr>
              <a:t>The order passed by the Delhi High Court is set aside. Resultantly, the appeal stands allowed.</a:t>
            </a:r>
          </a:p>
          <a:p>
            <a:pPr algn="just"/>
            <a:r>
              <a:rPr lang="en-IN" sz="3200" dirty="0">
                <a:latin typeface="Times New Roman" panose="02020603050405020304" pitchFamily="18" charset="0"/>
                <a:cs typeface="Times New Roman" panose="02020603050405020304" pitchFamily="18" charset="0"/>
              </a:rPr>
              <a:t> High Court is requested to deal with the application preferred under Section 34 of the Act as expeditiously as possible. </a:t>
            </a:r>
          </a:p>
          <a:p>
            <a:pPr algn="just"/>
            <a:r>
              <a:rPr lang="en-IN" sz="3200" dirty="0">
                <a:latin typeface="Times New Roman" panose="02020603050405020304" pitchFamily="18" charset="0"/>
                <a:cs typeface="Times New Roman" panose="02020603050405020304" pitchFamily="18" charset="0"/>
              </a:rPr>
              <a:t>There shall be no order as to costs. </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304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65FA-578D-D84C-A17F-5625AFE0B7CB}"/>
              </a:ext>
            </a:extLst>
          </p:cNvPr>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B743870F-9E0F-454B-BCF1-A76AFE9A0A0C}"/>
              </a:ext>
            </a:extLst>
          </p:cNvPr>
          <p:cNvSpPr>
            <a:spLocks noGrp="1"/>
          </p:cNvSpPr>
          <p:nvPr>
            <p:ph idx="1"/>
          </p:nvPr>
        </p:nvSpPr>
        <p:spPr/>
        <p:txBody>
          <a:bodyPr>
            <a:noAutofit/>
          </a:bodyPr>
          <a:lstStyle/>
          <a:p>
            <a:pPr algn="just"/>
            <a:r>
              <a:rPr lang="en-IN" dirty="0">
                <a:latin typeface="Times New Roman" panose="02020603050405020304" pitchFamily="18" charset="0"/>
                <a:cs typeface="Times New Roman" panose="02020603050405020304" pitchFamily="18" charset="0"/>
              </a:rPr>
              <a:t>The terms “seat” and “place” are often used interchangeably, but not with the “venue”.</a:t>
            </a:r>
          </a:p>
          <a:p>
            <a:pPr algn="just"/>
            <a:r>
              <a:rPr lang="en-IN" dirty="0">
                <a:latin typeface="Times New Roman" panose="02020603050405020304" pitchFamily="18" charset="0"/>
                <a:cs typeface="Times New Roman" panose="02020603050405020304" pitchFamily="18" charset="0"/>
              </a:rPr>
              <a:t>The sittings at various places are relatable to venue. It cannot be equated with the seat of arbitration or place of arbitration.</a:t>
            </a:r>
          </a:p>
          <a:p>
            <a:pPr algn="just"/>
            <a:r>
              <a:rPr lang="en-IN" dirty="0">
                <a:latin typeface="Times New Roman" panose="02020603050405020304" pitchFamily="18" charset="0"/>
                <a:cs typeface="Times New Roman" panose="02020603050405020304" pitchFamily="18" charset="0"/>
              </a:rPr>
              <a:t>The place of arbitration has to be agreed upon between the parties and in case of failure of agreement, the Arbitral Tribunal is required to determine the same taking into consideration the convenience of the parties.</a:t>
            </a:r>
            <a:r>
              <a:rPr lang="en-IN" dirty="0">
                <a:effectLst/>
                <a:latin typeface="Times New Roman" panose="02020603050405020304" pitchFamily="18" charset="0"/>
                <a:cs typeface="Times New Roman" panose="02020603050405020304" pitchFamily="18" charset="0"/>
              </a:rPr>
              <a:t> </a:t>
            </a:r>
          </a:p>
          <a:p>
            <a:pPr algn="just"/>
            <a:r>
              <a:rPr lang="en-IN" dirty="0">
                <a:latin typeface="Times New Roman" panose="02020603050405020304" pitchFamily="18" charset="0"/>
                <a:cs typeface="Times New Roman" panose="02020603050405020304" pitchFamily="18" charset="0"/>
              </a:rPr>
              <a:t>Parties may well choose a particular place of arbitration precisely because its </a:t>
            </a:r>
            <a:r>
              <a:rPr lang="en-IN" dirty="0" err="1">
                <a:latin typeface="Times New Roman" panose="02020603050405020304" pitchFamily="18" charset="0"/>
                <a:cs typeface="Times New Roman" panose="02020603050405020304" pitchFamily="18" charset="0"/>
              </a:rPr>
              <a:t>lex</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arbitri</a:t>
            </a:r>
            <a:r>
              <a:rPr lang="en-IN" dirty="0">
                <a:latin typeface="Times New Roman" panose="02020603050405020304" pitchFamily="18" charset="0"/>
                <a:cs typeface="Times New Roman" panose="02020603050405020304" pitchFamily="18" charset="0"/>
              </a:rPr>
              <a:t> (law of arbitration) is one which they find attractive. Nevertheless, once a place of arbitration has been chosen, it brings with it its own law. </a:t>
            </a:r>
            <a:endParaRPr lang="en-IN" dirty="0">
              <a:effectLst/>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If parties choose a juridical seat of arbitration outside India and provide that the law which governs arbitration will be a law other than Indian law, Part I of the Act would not have any application and, therefore, a court in India could not have jurisdiction to entertain such objections under Section 34 in such a case.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142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3A3CD-BFCA-4D4C-8E28-64D80AD95E23}"/>
              </a:ext>
            </a:extLst>
          </p:cNvPr>
          <p:cNvSpPr>
            <a:spLocks noGrp="1"/>
          </p:cNvSpPr>
          <p:nvPr>
            <p:ph type="title"/>
          </p:nvPr>
        </p:nvSpPr>
        <p:spPr/>
        <p:txBody>
          <a:bodyPr>
            <a:normAutofit/>
          </a:bodyPr>
          <a:lstStyle/>
          <a:p>
            <a:r>
              <a:rPr lang="en-US" sz="4800" dirty="0" err="1">
                <a:latin typeface="Times New Roman" panose="02020603050405020304" pitchFamily="18" charset="0"/>
                <a:cs typeface="Times New Roman" panose="02020603050405020304" pitchFamily="18" charset="0"/>
              </a:rPr>
              <a:t>FActs</a:t>
            </a:r>
            <a:r>
              <a:rPr lang="en-US" sz="48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51A012CE-6F70-1241-81F4-975C627F5554}"/>
              </a:ext>
            </a:extLst>
          </p:cNvPr>
          <p:cNvSpPr>
            <a:spLocks noGrp="1"/>
          </p:cNvSpPr>
          <p:nvPr>
            <p:ph idx="1"/>
          </p:nvPr>
        </p:nvSpPr>
        <p:spPr/>
        <p:txBody>
          <a:bodyPr>
            <a:noAutofit/>
          </a:bodyPr>
          <a:lstStyle/>
          <a:p>
            <a:r>
              <a:rPr lang="en-IN" sz="2400" dirty="0">
                <a:latin typeface="Times New Roman" panose="02020603050405020304" pitchFamily="18" charset="0"/>
                <a:cs typeface="Times New Roman" panose="02020603050405020304" pitchFamily="18" charset="0"/>
              </a:rPr>
              <a:t>A production-sharing contract (PSC) was entered into between Hardy Exploration and Production (India) Inc. (Respondent) and the Government of India (Appellant) for the extraction, development and production of hydrocarbons in a geographic block in India. </a:t>
            </a:r>
          </a:p>
          <a:p>
            <a:r>
              <a:rPr lang="en-IN" sz="2400" dirty="0">
                <a:latin typeface="Times New Roman" panose="02020603050405020304" pitchFamily="18" charset="0"/>
                <a:cs typeface="Times New Roman" panose="02020603050405020304" pitchFamily="18" charset="0"/>
              </a:rPr>
              <a:t>Dispute arose between the parties, on account of which the matter was referred to arbitration under PSC. As per PSC, the venue of arbitration was provided as Kuala Lumpur, unless otherwise agreed between the parties. </a:t>
            </a:r>
          </a:p>
          <a:p>
            <a:r>
              <a:rPr lang="en-IN" sz="2400" dirty="0">
                <a:latin typeface="Times New Roman" panose="02020603050405020304" pitchFamily="18" charset="0"/>
                <a:cs typeface="Times New Roman" panose="02020603050405020304" pitchFamily="18" charset="0"/>
              </a:rPr>
              <a:t>The Arbitral Tribunal held the meeting at Kuala Lumpur and signed the award rendered in favour of the Respondent.</a:t>
            </a:r>
          </a:p>
          <a:p>
            <a:r>
              <a:rPr lang="en-IN" sz="2400" dirty="0">
                <a:latin typeface="Times New Roman" panose="02020603050405020304" pitchFamily="18" charset="0"/>
                <a:cs typeface="Times New Roman" panose="02020603050405020304" pitchFamily="18" charset="0"/>
              </a:rPr>
              <a:t>The award was challenged by UOI under Section 34 of the Arbitration and Conciliation Act,</a:t>
            </a:r>
            <a:r>
              <a:rPr lang="en-IN" sz="2400">
                <a:latin typeface="Times New Roman" panose="02020603050405020304" pitchFamily="18" charset="0"/>
                <a:cs typeface="Times New Roman" panose="02020603050405020304" pitchFamily="18" charset="0"/>
              </a:rPr>
              <a:t>1996 before </a:t>
            </a:r>
            <a:r>
              <a:rPr lang="en-IN" sz="2400" dirty="0">
                <a:latin typeface="Times New Roman" panose="02020603050405020304" pitchFamily="18" charset="0"/>
                <a:cs typeface="Times New Roman" panose="02020603050405020304" pitchFamily="18" charset="0"/>
              </a:rPr>
              <a:t>the Delhi </a:t>
            </a:r>
            <a:r>
              <a:rPr lang="en-IN" sz="2400">
                <a:latin typeface="Times New Roman" panose="02020603050405020304" pitchFamily="18" charset="0"/>
                <a:cs typeface="Times New Roman" panose="02020603050405020304" pitchFamily="18" charset="0"/>
              </a:rPr>
              <a:t>High Court.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445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E1F73-41FD-9B4D-96E6-868BBB06F2F8}"/>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8DE97BF5-0BC5-CC47-88A5-56B247D89F16}"/>
              </a:ext>
            </a:extLst>
          </p:cNvPr>
          <p:cNvSpPr>
            <a:spLocks noGrp="1"/>
          </p:cNvSpPr>
          <p:nvPr>
            <p:ph idx="1"/>
          </p:nvPr>
        </p:nvSpPr>
        <p:spPr/>
        <p:txBody>
          <a:bodyPr>
            <a:noAutofit/>
          </a:bodyPr>
          <a:lstStyle/>
          <a:p>
            <a:r>
              <a:rPr lang="en-IN" sz="2400" dirty="0">
                <a:latin typeface="Times New Roman" panose="02020603050405020304" pitchFamily="18" charset="0"/>
                <a:cs typeface="Times New Roman" panose="02020603050405020304" pitchFamily="18" charset="0"/>
              </a:rPr>
              <a:t>On the other hand, the respondent sought enforcement of the award before the Delhi High Court. </a:t>
            </a:r>
          </a:p>
          <a:p>
            <a:r>
              <a:rPr lang="en-IN" sz="2400" dirty="0">
                <a:latin typeface="Times New Roman" panose="02020603050405020304" pitchFamily="18" charset="0"/>
                <a:cs typeface="Times New Roman" panose="02020603050405020304" pitchFamily="18" charset="0"/>
              </a:rPr>
              <a:t>On July 09, 2015, the Learned Single Judge held that the Indian Courts had no jurisdiction to entertain the said application.</a:t>
            </a:r>
          </a:p>
          <a:p>
            <a:r>
              <a:rPr lang="en-IN" sz="2400" dirty="0">
                <a:latin typeface="Times New Roman" panose="02020603050405020304" pitchFamily="18" charset="0"/>
                <a:cs typeface="Times New Roman" panose="02020603050405020304" pitchFamily="18" charset="0"/>
              </a:rPr>
              <a:t>The order passed by the Single Judge was challenged before the Division Bench of the Delhi High Court, which was further dismissed by the said Bench.</a:t>
            </a:r>
          </a:p>
          <a:p>
            <a:r>
              <a:rPr lang="en-IN" sz="2400" dirty="0">
                <a:latin typeface="Times New Roman" panose="02020603050405020304" pitchFamily="18" charset="0"/>
                <a:cs typeface="Times New Roman" panose="02020603050405020304" pitchFamily="18" charset="0"/>
              </a:rPr>
              <a:t>An appeal by Special Leave Petition was preferred by UOI whereby the Division Bench of the Supreme Court referred the matter to the larger Bench of the Supreme Court in exercise of its power under Order VI Rule 2 of the Supreme Court Rules, 2013.</a:t>
            </a:r>
          </a:p>
          <a:p>
            <a:endParaRPr lang="en-US" sz="2400" dirty="0"/>
          </a:p>
        </p:txBody>
      </p:sp>
    </p:spTree>
    <p:extLst>
      <p:ext uri="{BB962C8B-B14F-4D97-AF65-F5344CB8AC3E}">
        <p14:creationId xmlns:p14="http://schemas.microsoft.com/office/powerpoint/2010/main" val="276723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6E8EB-FA82-3943-8D98-9A5ADA071FE0}"/>
              </a:ext>
            </a:extLst>
          </p:cNvPr>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ISSUE:</a:t>
            </a:r>
          </a:p>
        </p:txBody>
      </p:sp>
      <p:sp>
        <p:nvSpPr>
          <p:cNvPr id="3" name="Content Placeholder 2">
            <a:extLst>
              <a:ext uri="{FF2B5EF4-FFF2-40B4-BE49-F238E27FC236}">
                <a16:creationId xmlns:a16="http://schemas.microsoft.com/office/drawing/2014/main" id="{60CDA5D3-475B-D044-961E-EB42A0498F4C}"/>
              </a:ext>
            </a:extLst>
          </p:cNvPr>
          <p:cNvSpPr>
            <a:spLocks noGrp="1"/>
          </p:cNvSpPr>
          <p:nvPr>
            <p:ph idx="1"/>
          </p:nvPr>
        </p:nvSpPr>
        <p:spPr/>
        <p:txBody>
          <a:bodyPr>
            <a:normAutofit/>
          </a:bodyPr>
          <a:lstStyle/>
          <a:p>
            <a:pPr algn="just"/>
            <a:r>
              <a:rPr lang="en-IN" sz="3200" dirty="0">
                <a:latin typeface="Times New Roman" panose="02020603050405020304" pitchFamily="18" charset="0"/>
                <a:cs typeface="Times New Roman" panose="02020603050405020304" pitchFamily="18" charset="0"/>
              </a:rPr>
              <a:t>When the arbitration agreement specify the “venue” for holding the arbitration sittings by the arbitrators but does not specify the “seat”, then on what basis and by which principle, the parties have to decide the place of “seat” which has a material bearing for determining the applicability of laws of a particular country for deciding the post award arbitration proceedings ?</a:t>
            </a:r>
          </a:p>
          <a:p>
            <a:pPr marL="0" indent="0">
              <a:buNone/>
            </a:pPr>
            <a:endParaRPr lang="en-US" sz="3200" dirty="0"/>
          </a:p>
        </p:txBody>
      </p:sp>
    </p:spTree>
    <p:extLst>
      <p:ext uri="{BB962C8B-B14F-4D97-AF65-F5344CB8AC3E}">
        <p14:creationId xmlns:p14="http://schemas.microsoft.com/office/powerpoint/2010/main" val="220409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2DE14-78FB-6F4D-B56D-01EF09698917}"/>
              </a:ext>
            </a:extLst>
          </p:cNvPr>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Appellant’s Contentions:</a:t>
            </a:r>
          </a:p>
        </p:txBody>
      </p:sp>
      <p:sp>
        <p:nvSpPr>
          <p:cNvPr id="3" name="Content Placeholder 2">
            <a:extLst>
              <a:ext uri="{FF2B5EF4-FFF2-40B4-BE49-F238E27FC236}">
                <a16:creationId xmlns:a16="http://schemas.microsoft.com/office/drawing/2014/main" id="{0FAE5900-822B-4E4F-A3F4-DA24AFDF7469}"/>
              </a:ext>
            </a:extLst>
          </p:cNvPr>
          <p:cNvSpPr>
            <a:spLocks noGrp="1"/>
          </p:cNvSpPr>
          <p:nvPr>
            <p:ph idx="1"/>
          </p:nvPr>
        </p:nvSpPr>
        <p:spPr/>
        <p:txBody>
          <a:bodyPr>
            <a:normAutofit/>
          </a:bodyPr>
          <a:lstStyle/>
          <a:p>
            <a:pPr algn="just"/>
            <a:r>
              <a:rPr lang="en-IN" sz="2800" dirty="0">
                <a:latin typeface="Times New Roman" panose="02020603050405020304" pitchFamily="18" charset="0"/>
                <a:cs typeface="Times New Roman" panose="02020603050405020304" pitchFamily="18" charset="0"/>
              </a:rPr>
              <a:t>There is no specific mention of juridical seat in the arbitral agreement but reference is to the venue only.</a:t>
            </a:r>
            <a:r>
              <a:rPr lang="en-IN" sz="2800" dirty="0">
                <a:effectLst/>
                <a:latin typeface="Times New Roman" panose="02020603050405020304" pitchFamily="18" charset="0"/>
                <a:cs typeface="Times New Roman" panose="02020603050405020304" pitchFamily="18" charset="0"/>
              </a:rPr>
              <a:t> </a:t>
            </a:r>
          </a:p>
          <a:p>
            <a:pPr algn="just"/>
            <a:r>
              <a:rPr lang="en-IN" sz="2800" dirty="0">
                <a:latin typeface="Times New Roman" panose="02020603050405020304" pitchFamily="18" charset="0"/>
                <a:cs typeface="Times New Roman" panose="02020603050405020304" pitchFamily="18" charset="0"/>
              </a:rPr>
              <a:t>Referred to </a:t>
            </a:r>
            <a:r>
              <a:rPr lang="en-IN" sz="2800" b="1" dirty="0">
                <a:latin typeface="Times New Roman" panose="02020603050405020304" pitchFamily="18" charset="0"/>
                <a:cs typeface="Times New Roman" panose="02020603050405020304" pitchFamily="18" charset="0"/>
              </a:rPr>
              <a:t>Sumitomo Heavy Industries Ltd. vs. ONGC Ltd. &amp; Others</a:t>
            </a:r>
            <a:r>
              <a:rPr lang="en-IN" sz="2800" dirty="0">
                <a:latin typeface="Times New Roman" panose="02020603050405020304" pitchFamily="18" charset="0"/>
                <a:cs typeface="Times New Roman" panose="02020603050405020304" pitchFamily="18" charset="0"/>
              </a:rPr>
              <a:t> , in which the Court held that in absence of specific choice on the law of arbitration agreement, it would be determined by the substantive law of the contract. </a:t>
            </a:r>
          </a:p>
          <a:p>
            <a:pPr algn="just"/>
            <a:r>
              <a:rPr lang="en-US" sz="2800" dirty="0">
                <a:latin typeface="Times New Roman" panose="02020603050405020304" pitchFamily="18" charset="0"/>
                <a:cs typeface="Times New Roman" panose="02020603050405020304" pitchFamily="18" charset="0"/>
              </a:rPr>
              <a:t>Courts in India have jurisdiction to entertain an application under Section 34, Arbitration and Conciliation Act, 1996, as part I of the said act applies.</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227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F666B-E71F-9D41-9422-A4BC1CE04A78}"/>
              </a:ext>
            </a:extLst>
          </p:cNvPr>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Respondent’s Contentions:</a:t>
            </a:r>
          </a:p>
        </p:txBody>
      </p:sp>
      <p:sp>
        <p:nvSpPr>
          <p:cNvPr id="3" name="Content Placeholder 2">
            <a:extLst>
              <a:ext uri="{FF2B5EF4-FFF2-40B4-BE49-F238E27FC236}">
                <a16:creationId xmlns:a16="http://schemas.microsoft.com/office/drawing/2014/main" id="{5E1C43E7-C394-F947-BA3A-4EE1DBE6EDF1}"/>
              </a:ext>
            </a:extLst>
          </p:cNvPr>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Courts in India don’t have jurisdiction to entertain an application under Section 34, Arbitration and Conciliation Act, 1996, if the venue is Outside India. </a:t>
            </a:r>
          </a:p>
          <a:p>
            <a:pPr algn="just"/>
            <a:r>
              <a:rPr lang="en-IN" sz="2400" dirty="0">
                <a:latin typeface="Times New Roman" panose="02020603050405020304" pitchFamily="18" charset="0"/>
                <a:cs typeface="Times New Roman" panose="02020603050405020304" pitchFamily="18" charset="0"/>
              </a:rPr>
              <a:t>The decision rendered in</a:t>
            </a:r>
            <a:r>
              <a:rPr lang="en-IN" sz="2400" b="1" dirty="0">
                <a:latin typeface="Times New Roman" panose="02020603050405020304" pitchFamily="18" charset="0"/>
                <a:cs typeface="Times New Roman" panose="02020603050405020304" pitchFamily="18" charset="0"/>
              </a:rPr>
              <a:t> Sumitomo Heavy Industries Ltd. vs. ONGC Ltd. &amp; Others </a:t>
            </a:r>
            <a:r>
              <a:rPr lang="en-IN" sz="2400" dirty="0">
                <a:latin typeface="Times New Roman" panose="02020603050405020304" pitchFamily="18" charset="0"/>
                <a:cs typeface="Times New Roman" panose="02020603050405020304" pitchFamily="18" charset="0"/>
              </a:rPr>
              <a:t>has lost its efficacy</a:t>
            </a:r>
            <a:r>
              <a:rPr lang="en-IN" sz="2400" dirty="0">
                <a:effectLst/>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for the reason that:</a:t>
            </a:r>
          </a:p>
          <a:p>
            <a:pPr marL="514350" indent="-514350" algn="just">
              <a:buAutoNum type="alphaLcParenR"/>
            </a:pPr>
            <a:r>
              <a:rPr lang="en-IN" sz="2400" dirty="0">
                <a:latin typeface="Times New Roman" panose="02020603050405020304" pitchFamily="18" charset="0"/>
                <a:cs typeface="Times New Roman" panose="02020603050405020304" pitchFamily="18" charset="0"/>
              </a:rPr>
              <a:t>it was rendered under the Arbitration Act, 1940, which now stands repealed by Arbitration Act, 1996 </a:t>
            </a:r>
          </a:p>
          <a:p>
            <a:pPr marL="514350" indent="-514350" algn="just">
              <a:buAutoNum type="alphaLcParenR"/>
            </a:pPr>
            <a:r>
              <a:rPr lang="en-IN" sz="2400" dirty="0">
                <a:latin typeface="Times New Roman" panose="02020603050405020304" pitchFamily="18" charset="0"/>
                <a:cs typeface="Times New Roman" panose="02020603050405020304" pitchFamily="18" charset="0"/>
              </a:rPr>
              <a:t>it was rendered in relation to Section 9 of the Foreign Awards (Recognition and Enforcement) Act, 1961, which also now stands repealed by 1996 Act. </a:t>
            </a:r>
          </a:p>
          <a:p>
            <a:pPr algn="just"/>
            <a:r>
              <a:rPr lang="en-IN" sz="2400" dirty="0">
                <a:latin typeface="Times New Roman" panose="02020603050405020304" pitchFamily="18" charset="0"/>
                <a:cs typeface="Times New Roman" panose="02020603050405020304" pitchFamily="18" charset="0"/>
              </a:rPr>
              <a:t>The effect of UNCITRAL Model Law for deciding the question of ‘Seat’ is not yet certain.</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289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5D0DD-253B-3144-96BF-85819CD191F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Observations:</a:t>
            </a:r>
            <a:endParaRPr lang="en-US" dirty="0"/>
          </a:p>
        </p:txBody>
      </p:sp>
      <p:sp>
        <p:nvSpPr>
          <p:cNvPr id="3" name="Content Placeholder 2">
            <a:extLst>
              <a:ext uri="{FF2B5EF4-FFF2-40B4-BE49-F238E27FC236}">
                <a16:creationId xmlns:a16="http://schemas.microsoft.com/office/drawing/2014/main" id="{43FDAD90-CD31-394B-BD41-416DE04F5E24}"/>
              </a:ext>
            </a:extLst>
          </p:cNvPr>
          <p:cNvSpPr>
            <a:spLocks noGrp="1"/>
          </p:cNvSpPr>
          <p:nvPr>
            <p:ph idx="1"/>
          </p:nvPr>
        </p:nvSpPr>
        <p:spPr/>
        <p:txBody>
          <a:bodyPr>
            <a:noAutofit/>
          </a:bodyPr>
          <a:lstStyle/>
          <a:p>
            <a:pPr marL="0" indent="0" algn="just">
              <a:buNone/>
            </a:pPr>
            <a:r>
              <a:rPr lang="en-US" sz="3200" dirty="0">
                <a:latin typeface="Times New Roman" panose="02020603050405020304" pitchFamily="18" charset="0"/>
                <a:cs typeface="Times New Roman" panose="02020603050405020304" pitchFamily="18" charset="0"/>
              </a:rPr>
              <a:t>1. </a:t>
            </a:r>
            <a:r>
              <a:rPr lang="en-IN" sz="3200" dirty="0">
                <a:latin typeface="Times New Roman" panose="02020603050405020304" pitchFamily="18" charset="0"/>
                <a:cs typeface="Times New Roman" panose="02020603050405020304" pitchFamily="18" charset="0"/>
              </a:rPr>
              <a:t>Laws Governing the Arbitration</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2. Application of Part I, 1996 Act</a:t>
            </a:r>
          </a:p>
          <a:p>
            <a:pPr marL="0" indent="0" algn="just">
              <a:buNone/>
            </a:pPr>
            <a:r>
              <a:rPr lang="en-US" sz="3200" dirty="0">
                <a:latin typeface="Times New Roman" panose="02020603050405020304" pitchFamily="18" charset="0"/>
                <a:cs typeface="Times New Roman" panose="02020603050405020304" pitchFamily="18" charset="0"/>
              </a:rPr>
              <a:t>3. Non-application of Part I, 1996 Act</a:t>
            </a:r>
          </a:p>
          <a:p>
            <a:pPr marL="0" indent="0" algn="just">
              <a:buNone/>
            </a:pPr>
            <a:r>
              <a:rPr lang="en-US" sz="3200" dirty="0">
                <a:latin typeface="Times New Roman" panose="02020603050405020304" pitchFamily="18" charset="0"/>
                <a:cs typeface="Times New Roman" panose="02020603050405020304" pitchFamily="18" charset="0"/>
              </a:rPr>
              <a:t>4. Seat theory</a:t>
            </a:r>
          </a:p>
          <a:p>
            <a:pPr marL="0" indent="0" algn="just">
              <a:buNone/>
            </a:pPr>
            <a:r>
              <a:rPr lang="en-US" sz="3200" dirty="0">
                <a:latin typeface="Times New Roman" panose="02020603050405020304" pitchFamily="18" charset="0"/>
                <a:cs typeface="Times New Roman" panose="02020603050405020304" pitchFamily="18" charset="0"/>
              </a:rPr>
              <a:t>5. UNCITRAL Model Law on Place of Arbitration</a:t>
            </a:r>
          </a:p>
          <a:p>
            <a:pPr marL="0" indent="0" algn="just">
              <a:buNone/>
            </a:pPr>
            <a:r>
              <a:rPr lang="en-US" sz="3200" dirty="0">
                <a:latin typeface="Times New Roman" panose="02020603050405020304" pitchFamily="18" charset="0"/>
                <a:cs typeface="Times New Roman" panose="02020603050405020304" pitchFamily="18" charset="0"/>
              </a:rPr>
              <a:t>6. “Determination” or “Order”</a:t>
            </a:r>
          </a:p>
          <a:p>
            <a:pPr marL="0" indent="0" algn="just">
              <a:buNone/>
            </a:pPr>
            <a:r>
              <a:rPr lang="en-US" sz="3200" dirty="0">
                <a:latin typeface="Times New Roman" panose="02020603050405020304" pitchFamily="18" charset="0"/>
                <a:cs typeface="Times New Roman" panose="02020603050405020304" pitchFamily="18" charset="0"/>
              </a:rPr>
              <a:t>7. General Observations</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818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1BB48-9A22-AA48-B9D0-0F8ED3C67FD5}"/>
              </a:ext>
            </a:extLst>
          </p:cNvPr>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1. </a:t>
            </a:r>
            <a:r>
              <a:rPr lang="en-IN" dirty="0"/>
              <a:t>Laws Governing the Arbitration</a:t>
            </a:r>
            <a:endParaRPr lang="en-US"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1B7A0A-6F36-594D-AF82-300F246C14FB}"/>
              </a:ext>
            </a:extLst>
          </p:cNvPr>
          <p:cNvSpPr>
            <a:spLocks noGrp="1"/>
          </p:cNvSpPr>
          <p:nvPr>
            <p:ph idx="1"/>
          </p:nvPr>
        </p:nvSpPr>
        <p:spPr/>
        <p:txBody>
          <a:bodyPr>
            <a:noAutofit/>
          </a:bodyPr>
          <a:lstStyle/>
          <a:p>
            <a:pPr marL="0" indent="0" algn="just">
              <a:buNone/>
            </a:pPr>
            <a:endParaRPr lang="en-IN" sz="2000" dirty="0">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1. </a:t>
            </a:r>
            <a:r>
              <a:rPr lang="en-IN" sz="2000" b="1" dirty="0">
                <a:latin typeface="Times New Roman" panose="02020603050405020304" pitchFamily="18" charset="0"/>
                <a:cs typeface="Times New Roman" panose="02020603050405020304" pitchFamily="18" charset="0"/>
              </a:rPr>
              <a:t>The proper law of the contract</a:t>
            </a:r>
            <a:r>
              <a:rPr lang="en-IN" sz="2000" dirty="0">
                <a:latin typeface="Times New Roman" panose="02020603050405020304" pitchFamily="18" charset="0"/>
                <a:cs typeface="Times New Roman" panose="02020603050405020304" pitchFamily="18" charset="0"/>
              </a:rPr>
              <a:t>, i.e. the law governing the contract which creates the substantive  rights of the parties, in respect of which the dispute has arisen. </a:t>
            </a:r>
          </a:p>
          <a:p>
            <a:pPr marL="0" indent="0" algn="just">
              <a:buNone/>
            </a:pPr>
            <a:r>
              <a:rPr lang="en-IN" sz="2000" dirty="0">
                <a:latin typeface="Times New Roman" panose="02020603050405020304" pitchFamily="18" charset="0"/>
                <a:cs typeface="Times New Roman" panose="02020603050405020304" pitchFamily="18" charset="0"/>
              </a:rPr>
              <a:t>2. </a:t>
            </a:r>
            <a:r>
              <a:rPr lang="en-IN" sz="2000" b="1" dirty="0">
                <a:latin typeface="Times New Roman" panose="02020603050405020304" pitchFamily="18" charset="0"/>
                <a:cs typeface="Times New Roman" panose="02020603050405020304" pitchFamily="18" charset="0"/>
              </a:rPr>
              <a:t>The proper law of the arbitration agreement</a:t>
            </a:r>
            <a:r>
              <a:rPr lang="en-IN" sz="2000" dirty="0">
                <a:latin typeface="Times New Roman" panose="02020603050405020304" pitchFamily="18" charset="0"/>
                <a:cs typeface="Times New Roman" panose="02020603050405020304" pitchFamily="18" charset="0"/>
              </a:rPr>
              <a:t>, i.e. the law governing the obligation of the parties to submit the disputes to arbitration, and to honour an award. </a:t>
            </a:r>
          </a:p>
          <a:p>
            <a:pPr marL="0" indent="0" algn="just">
              <a:buNone/>
            </a:pPr>
            <a:r>
              <a:rPr lang="en-IN" sz="2000" dirty="0">
                <a:latin typeface="Times New Roman" panose="02020603050405020304" pitchFamily="18" charset="0"/>
                <a:cs typeface="Times New Roman" panose="02020603050405020304" pitchFamily="18" charset="0"/>
              </a:rPr>
              <a:t>3. </a:t>
            </a:r>
            <a:r>
              <a:rPr lang="en-IN" sz="2000" b="1" dirty="0">
                <a:latin typeface="Times New Roman" panose="02020603050405020304" pitchFamily="18" charset="0"/>
                <a:cs typeface="Times New Roman" panose="02020603050405020304" pitchFamily="18" charset="0"/>
              </a:rPr>
              <a:t>The curial law</a:t>
            </a:r>
            <a:r>
              <a:rPr lang="en-IN" sz="2000" dirty="0">
                <a:latin typeface="Times New Roman" panose="02020603050405020304" pitchFamily="18" charset="0"/>
                <a:cs typeface="Times New Roman" panose="02020603050405020304" pitchFamily="18" charset="0"/>
              </a:rPr>
              <a:t>, i.e. the law governing the conduct of the individual reference. The curial law governs' the manner in which the reference is to be conducted; the procedural powers and duties of the arbitrator; questions of evidence; the determination of the proper law of the contract. </a:t>
            </a:r>
          </a:p>
          <a:p>
            <a:pPr algn="just"/>
            <a:r>
              <a:rPr lang="en-IN" sz="2000" dirty="0">
                <a:latin typeface="Times New Roman" panose="02020603050405020304" pitchFamily="18" charset="0"/>
                <a:cs typeface="Times New Roman" panose="02020603050405020304" pitchFamily="18" charset="0"/>
              </a:rPr>
              <a:t>In the absence of express agreement, there is a strong prima facie presumption that the parties intend the </a:t>
            </a:r>
            <a:r>
              <a:rPr lang="en-IN" sz="2000" u="sng" dirty="0">
                <a:latin typeface="Times New Roman" panose="02020603050405020304" pitchFamily="18" charset="0"/>
                <a:cs typeface="Times New Roman" panose="02020603050405020304" pitchFamily="18" charset="0"/>
              </a:rPr>
              <a:t>curial law to be the law of the “seat” of the arbitration</a:t>
            </a:r>
            <a:r>
              <a:rPr lang="en-IN" sz="2000" dirty="0">
                <a:latin typeface="Times New Roman" panose="02020603050405020304" pitchFamily="18" charset="0"/>
                <a:cs typeface="Times New Roman" panose="02020603050405020304" pitchFamily="18" charset="0"/>
              </a:rPr>
              <a:t>, i.e., the place at which the arbitration is to be conducted, on the ground that that is the country most closely connected with the proceedings</a:t>
            </a:r>
            <a:r>
              <a:rPr lang="en-IN" sz="2000" dirty="0">
                <a:effectLst/>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963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6D3C-6EB3-B04F-AF93-C7CBAC787673}"/>
              </a:ext>
            </a:extLst>
          </p:cNvPr>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2. Application of Part I, 1996 Act</a:t>
            </a:r>
            <a:endParaRPr lang="en-US" sz="4800" dirty="0"/>
          </a:p>
        </p:txBody>
      </p:sp>
      <p:sp>
        <p:nvSpPr>
          <p:cNvPr id="3" name="Content Placeholder 2">
            <a:extLst>
              <a:ext uri="{FF2B5EF4-FFF2-40B4-BE49-F238E27FC236}">
                <a16:creationId xmlns:a16="http://schemas.microsoft.com/office/drawing/2014/main" id="{F3E441ED-04CA-AB4B-B26C-629B6611E7FC}"/>
              </a:ext>
            </a:extLst>
          </p:cNvPr>
          <p:cNvSpPr>
            <a:spLocks noGrp="1"/>
          </p:cNvSpPr>
          <p:nvPr>
            <p:ph idx="1"/>
          </p:nvPr>
        </p:nvSpPr>
        <p:spPr/>
        <p:txBody>
          <a:bodyPr>
            <a:noAutofit/>
          </a:bodyPr>
          <a:lstStyle/>
          <a:p>
            <a:pPr marL="514350" indent="-514350" algn="just">
              <a:buAutoNum type="arabicPeriod"/>
            </a:pPr>
            <a:r>
              <a:rPr lang="en-IN" sz="2800" dirty="0">
                <a:latin typeface="Times New Roman" panose="02020603050405020304" pitchFamily="18" charset="0"/>
                <a:cs typeface="Times New Roman" panose="02020603050405020304" pitchFamily="18" charset="0"/>
              </a:rPr>
              <a:t>Bhatia International v. Bulk Trading SA (2002):</a:t>
            </a:r>
          </a:p>
          <a:p>
            <a:pPr algn="just"/>
            <a:r>
              <a:rPr lang="en-IN" sz="2800" dirty="0">
                <a:latin typeface="Times New Roman" panose="02020603050405020304" pitchFamily="18" charset="0"/>
                <a:cs typeface="Times New Roman" panose="02020603050405020304" pitchFamily="18" charset="0"/>
              </a:rPr>
              <a:t>The provisions of Part I would apply to all arbitrations and to all proceedings relating thereto. Where such arbitration is held in India the provisions of Part I would compulsory apply and parties are free to deviate only to the extent permitted by the </a:t>
            </a:r>
            <a:r>
              <a:rPr lang="en-IN" sz="2800" dirty="0" err="1">
                <a:latin typeface="Times New Roman" panose="02020603050405020304" pitchFamily="18" charset="0"/>
                <a:cs typeface="Times New Roman" panose="02020603050405020304" pitchFamily="18" charset="0"/>
              </a:rPr>
              <a:t>derogable</a:t>
            </a:r>
            <a:r>
              <a:rPr lang="en-IN" sz="2800" dirty="0">
                <a:latin typeface="Times New Roman" panose="02020603050405020304" pitchFamily="18" charset="0"/>
                <a:cs typeface="Times New Roman" panose="02020603050405020304" pitchFamily="18" charset="0"/>
              </a:rPr>
              <a:t> provisions of Part I. </a:t>
            </a:r>
          </a:p>
          <a:p>
            <a:pPr algn="just"/>
            <a:r>
              <a:rPr lang="en-IN" sz="2800" dirty="0">
                <a:latin typeface="Times New Roman" panose="02020603050405020304" pitchFamily="18" charset="0"/>
                <a:cs typeface="Times New Roman" panose="02020603050405020304" pitchFamily="18" charset="0"/>
              </a:rPr>
              <a:t>In cases of international commercial arbitrations held out of India provisions of Part I would apply unless the parties by agreement, express or implied, exclude all or any of its provisions</a:t>
            </a:r>
            <a:r>
              <a:rPr lang="en-IN" sz="2800" dirty="0">
                <a:effectLst/>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001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{D809DFAB-F824-7549-8012-509F2EA0E690}tf10001070</Template>
  <TotalTime>301</TotalTime>
  <Words>2427</Words>
  <Application>Microsoft Office PowerPoint</Application>
  <PresentationFormat>Widescreen</PresentationFormat>
  <Paragraphs>95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Wood Type</vt:lpstr>
      <vt:lpstr>Union of India v. Hardy Exploration and Production India (Inc) SC 2018 </vt:lpstr>
      <vt:lpstr>FActs:</vt:lpstr>
      <vt:lpstr>Cont’d.</vt:lpstr>
      <vt:lpstr>ISSUE:</vt:lpstr>
      <vt:lpstr>Appellant’s Contentions:</vt:lpstr>
      <vt:lpstr>Respondent’s Contentions:</vt:lpstr>
      <vt:lpstr>Observations:</vt:lpstr>
      <vt:lpstr>1. Laws Governing the Arbitration</vt:lpstr>
      <vt:lpstr>2. Application of Part I, 1996 Act</vt:lpstr>
      <vt:lpstr>3. Non-application of Part I, 1996 Act</vt:lpstr>
      <vt:lpstr>Cont’d.</vt:lpstr>
      <vt:lpstr>4. Seat theory</vt:lpstr>
      <vt:lpstr>5. UNCITRAL Model Law on Place of Arbitration</vt:lpstr>
      <vt:lpstr>6. “Determination” or “Order”</vt:lpstr>
      <vt:lpstr>7. General Observations</vt:lpstr>
      <vt:lpstr>Decision: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of India v. Hardy Exploration and Production India (Inc) SC 2018 </dc:title>
  <dc:creator>Akshay Verma</dc:creator>
  <cp:lastModifiedBy>Rahul Singh</cp:lastModifiedBy>
  <cp:revision>28</cp:revision>
  <dcterms:created xsi:type="dcterms:W3CDTF">2020-04-03T14:19:19Z</dcterms:created>
  <dcterms:modified xsi:type="dcterms:W3CDTF">2020-04-06T06:19:31Z</dcterms:modified>
</cp:coreProperties>
</file>